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3" r:id="rId3"/>
    <p:sldId id="284" r:id="rId4"/>
    <p:sldId id="287" r:id="rId5"/>
    <p:sldId id="290" r:id="rId6"/>
    <p:sldId id="292" r:id="rId7"/>
    <p:sldId id="268" r:id="rId8"/>
    <p:sldId id="293" r:id="rId9"/>
    <p:sldId id="272" r:id="rId10"/>
    <p:sldId id="273" r:id="rId11"/>
    <p:sldId id="274" r:id="rId12"/>
    <p:sldId id="294" r:id="rId13"/>
    <p:sldId id="289" r:id="rId14"/>
    <p:sldId id="275" r:id="rId15"/>
    <p:sldId id="276" r:id="rId16"/>
    <p:sldId id="277" r:id="rId17"/>
    <p:sldId id="299" r:id="rId18"/>
    <p:sldId id="280" r:id="rId19"/>
    <p:sldId id="296" r:id="rId20"/>
    <p:sldId id="297" r:id="rId21"/>
    <p:sldId id="288" r:id="rId22"/>
    <p:sldId id="298" r:id="rId23"/>
    <p:sldId id="257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C83"/>
    <a:srgbClr val="7489A6"/>
    <a:srgbClr val="A9B6C8"/>
    <a:srgbClr val="8497B0"/>
    <a:srgbClr val="88919E"/>
    <a:srgbClr val="6E84A2"/>
    <a:srgbClr val="A2B0C3"/>
    <a:srgbClr val="44546A"/>
    <a:srgbClr val="ADB9CA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87748" autoAdjust="0"/>
  </p:normalViewPr>
  <p:slideViewPr>
    <p:cSldViewPr snapToGrid="0" showGuides="1">
      <p:cViewPr varScale="1">
        <p:scale>
          <a:sx n="61" d="100"/>
          <a:sy n="61" d="100"/>
        </p:scale>
        <p:origin x="1452" y="7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966B8-420A-49EC-82AA-6290A82A176A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97DD-3E50-490B-8B27-6D3E4B88DB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3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88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36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从吸附能上来说，</a:t>
            </a:r>
            <a:r>
              <a:rPr lang="en-US" altLang="zh-CN" dirty="0" smtClean="0"/>
              <a:t>4</a:t>
            </a:r>
            <a:r>
              <a:rPr lang="zh-CN" altLang="en-US" dirty="0" smtClean="0"/>
              <a:t>聚体比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</a:t>
            </a:r>
            <a:r>
              <a:rPr lang="zh-CN" altLang="en-US" dirty="0" smtClean="0"/>
              <a:t>聚体和单体吸附能大（主要是由于水分子之间的氢键变多）</a:t>
            </a:r>
          </a:p>
          <a:p>
            <a:r>
              <a:rPr lang="zh-CN" altLang="en-US" dirty="0" smtClean="0"/>
              <a:t>而</a:t>
            </a:r>
            <a:r>
              <a:rPr lang="en-US" altLang="zh-CN" dirty="0" smtClean="0"/>
              <a:t>5</a:t>
            </a:r>
            <a:r>
              <a:rPr lang="zh-CN" altLang="en-US" dirty="0" smtClean="0"/>
              <a:t>聚体和</a:t>
            </a:r>
            <a:r>
              <a:rPr lang="en-US" altLang="zh-CN" dirty="0" smtClean="0"/>
              <a:t>6</a:t>
            </a:r>
            <a:r>
              <a:rPr lang="zh-CN" altLang="en-US" dirty="0" smtClean="0"/>
              <a:t>聚体，每个水分子的氢键没有增多，但水分子和衬底间的作用由于对称性破缺而明显削弱</a:t>
            </a:r>
          </a:p>
          <a:p>
            <a:r>
              <a:rPr lang="zh-CN" altLang="en-US" dirty="0" smtClean="0"/>
              <a:t>所以</a:t>
            </a:r>
            <a:r>
              <a:rPr lang="en-US" altLang="zh-CN" dirty="0" smtClean="0"/>
              <a:t>4</a:t>
            </a:r>
            <a:r>
              <a:rPr lang="zh-CN" altLang="en-US" dirty="0" smtClean="0"/>
              <a:t>聚体是最稳定的</a:t>
            </a:r>
            <a:endParaRPr lang="en-US" altLang="zh-CN" dirty="0" smtClean="0"/>
          </a:p>
          <a:p>
            <a:r>
              <a:rPr lang="zh-CN" altLang="en-US" dirty="0" smtClean="0"/>
              <a:t>成桥的机制保证了以成桥的方式连接在一起之后，每个水分子的吸附能与</a:t>
            </a:r>
            <a:r>
              <a:rPr lang="en-US" altLang="zh-CN" dirty="0" smtClean="0"/>
              <a:t>4</a:t>
            </a:r>
            <a:r>
              <a:rPr lang="zh-CN" altLang="en-US" dirty="0" smtClean="0"/>
              <a:t>聚体的时候相当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4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1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3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12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4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EE7D-7A27-4A0E-B6C9-1604B7FFCA06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799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9A0C-7845-44C0-95FD-E84144FFD8F8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20085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641A-1DC6-4471-A86C-817A5F7BC1CF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65501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64C-6BA0-428B-BDCF-B51D4373E658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448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A696-880B-426E-B4FF-A05CFBFFEE3F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304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450E-36A0-4B60-AD92-83B7FB052E7B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537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920-3A54-40C8-B8FB-DE2D5C2F2074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0227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63E3-1A5F-4708-B2E8-4BD1164C74DB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3114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FBF49-5143-4440-9ED4-A43AFE111166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1014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5835-F0B2-43BD-99AE-C50B1A08F309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38453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817C-BB2F-474D-BEC2-E1A77A388391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6602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CB9FB-8EA0-4DFA-8DEF-35126B473C00}" type="datetime1">
              <a:rPr lang="zh-CN" altLang="en-US" smtClean="0"/>
              <a:t>2017/11/28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6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709448" y="1094540"/>
            <a:ext cx="7662157" cy="34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STM</a:t>
            </a:r>
            <a:r>
              <a:rPr lang="zh-CN" altLang="en-US" sz="7200" dirty="0" smtClean="0">
                <a:solidFill>
                  <a:schemeClr val="tx2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在水</a:t>
            </a:r>
            <a:r>
              <a:rPr lang="en-US" altLang="zh-CN" sz="7200" dirty="0" smtClean="0">
                <a:solidFill>
                  <a:schemeClr val="tx2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-</a:t>
            </a:r>
            <a:r>
              <a:rPr lang="zh-CN" altLang="en-US" sz="7200" dirty="0" smtClean="0">
                <a:solidFill>
                  <a:schemeClr val="tx2"/>
                </a:solidFill>
                <a:latin typeface="Bodoni MT Black" panose="02070A03080606020203" pitchFamily="18" charset="0"/>
                <a:ea typeface="幼圆" panose="02010509060101010101" pitchFamily="49" charset="-122"/>
              </a:rPr>
              <a:t>盐表面研究中的应用</a:t>
            </a:r>
            <a:endParaRPr lang="zh-CN" altLang="en-US" sz="7200" dirty="0">
              <a:solidFill>
                <a:schemeClr val="tx2"/>
              </a:solidFill>
              <a:latin typeface="Bodoni MT Black" panose="02070A03080606020203" pitchFamily="18" charset="0"/>
              <a:ea typeface="幼圆" panose="020105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FEDFF5E-4BC2-4338-A19F-39452B1D5B13}"/>
              </a:ext>
            </a:extLst>
          </p:cNvPr>
          <p:cNvSpPr/>
          <p:nvPr/>
        </p:nvSpPr>
        <p:spPr>
          <a:xfrm>
            <a:off x="2410288" y="4505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：相成  杨蓓斯  喻佳  周炜杰</a:t>
            </a:r>
            <a:endParaRPr lang="zh-CN" altLang="en-US" dirty="0">
              <a:solidFill>
                <a:srgbClr val="0043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</a:t>
            </a:r>
            <a:r>
              <a:rPr lang="zh-CN" altLang="en-US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dirty="0" smtClean="0">
                <a:solidFill>
                  <a:srgbClr val="0043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solidFill>
                <a:srgbClr val="0043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077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1039345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薄膜上的双层冰的结构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6264" y="1331810"/>
            <a:ext cx="32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4546A"/>
                </a:solidFill>
                <a:latin typeface="+mn-ea"/>
              </a:rPr>
              <a:t>四聚体 “成桥” 机制</a:t>
            </a:r>
            <a:endParaRPr lang="zh-CN" altLang="en-US" sz="2000" b="1" dirty="0">
              <a:solidFill>
                <a:srgbClr val="44546A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0" y="2318260"/>
            <a:ext cx="429059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zh-CN" alt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从能量上来说，</a:t>
            </a:r>
            <a:r>
              <a:rPr lang="en-US" altLang="zh-CN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聚体是</a:t>
            </a:r>
            <a:r>
              <a:rPr lang="zh-CN" altLang="en-US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比较</a:t>
            </a:r>
            <a:r>
              <a:rPr lang="zh-CN" alt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稳定的</a:t>
            </a:r>
            <a:endParaRPr lang="en-US" altLang="zh-CN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zh-CN" alt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“成桥”</a:t>
            </a:r>
            <a:r>
              <a:rPr lang="zh-CN" altLang="en-US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机制：通过成桥方式，每个水分子的吸附能几乎是稳定</a:t>
            </a:r>
            <a:r>
              <a:rPr lang="zh-CN" altLang="en-US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的，</a:t>
            </a:r>
            <a:r>
              <a:rPr lang="zh-CN" altLang="en-US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成桥的水分子和临近的水分子、衬底的氯离子之间都有作用，使得水分子间的相互作用和水分子与衬底的作用都最大化了。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endParaRPr lang="zh-CN" altLang="zh-CN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338996" y="2318260"/>
            <a:ext cx="4133850" cy="3518417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Ji Chen etc, </a:t>
            </a:r>
            <a:r>
              <a:rPr lang="fr-FR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Nat.Commun. 5:4056(2014)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8688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薄膜上的双层冰的结构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17574" y="1572375"/>
            <a:ext cx="4547076" cy="31351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82222" y="1922145"/>
            <a:ext cx="3200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dirty="0">
                <a:solidFill>
                  <a:srgbClr val="44546A"/>
                </a:solidFill>
              </a:rPr>
              <a:t>如果水分子足够多，会形成整齐排列</a:t>
            </a:r>
            <a:r>
              <a:rPr lang="zh-CN" altLang="zh-CN" dirty="0" smtClean="0">
                <a:solidFill>
                  <a:srgbClr val="44546A"/>
                </a:solidFill>
              </a:rPr>
              <a:t>的</a:t>
            </a:r>
            <a:r>
              <a:rPr lang="zh-CN" altLang="en-US" dirty="0" smtClean="0">
                <a:solidFill>
                  <a:srgbClr val="44546A"/>
                </a:solidFill>
              </a:rPr>
              <a:t>二维</a:t>
            </a:r>
            <a:r>
              <a:rPr lang="zh-CN" altLang="zh-CN" dirty="0" smtClean="0">
                <a:solidFill>
                  <a:srgbClr val="44546A"/>
                </a:solidFill>
              </a:rPr>
              <a:t>正方形</a:t>
            </a:r>
            <a:r>
              <a:rPr lang="zh-CN" altLang="zh-CN" dirty="0">
                <a:solidFill>
                  <a:srgbClr val="44546A"/>
                </a:solidFill>
              </a:rPr>
              <a:t>结构，</a:t>
            </a:r>
            <a:r>
              <a:rPr lang="zh-CN" altLang="zh-CN" dirty="0" smtClean="0">
                <a:solidFill>
                  <a:srgbClr val="44546A"/>
                </a:solidFill>
              </a:rPr>
              <a:t>如图</a:t>
            </a:r>
            <a:r>
              <a:rPr lang="zh-CN" altLang="en-US" dirty="0">
                <a:solidFill>
                  <a:srgbClr val="44546A"/>
                </a:solidFill>
              </a:rPr>
              <a:t>，</a:t>
            </a:r>
            <a:r>
              <a:rPr lang="zh-CN" altLang="zh-CN" dirty="0" smtClean="0">
                <a:solidFill>
                  <a:srgbClr val="44546A"/>
                </a:solidFill>
              </a:rPr>
              <a:t>红色</a:t>
            </a:r>
            <a:r>
              <a:rPr lang="zh-CN" altLang="zh-CN" dirty="0">
                <a:solidFill>
                  <a:srgbClr val="44546A"/>
                </a:solidFill>
              </a:rPr>
              <a:t>方框是水</a:t>
            </a:r>
            <a:r>
              <a:rPr lang="en-US" altLang="zh-CN" dirty="0">
                <a:solidFill>
                  <a:srgbClr val="44546A"/>
                </a:solidFill>
              </a:rPr>
              <a:t>4</a:t>
            </a:r>
            <a:r>
              <a:rPr lang="zh-CN" altLang="zh-CN" dirty="0">
                <a:solidFill>
                  <a:srgbClr val="44546A"/>
                </a:solidFill>
              </a:rPr>
              <a:t>聚体，黄色的是用于成桥的</a:t>
            </a:r>
            <a:r>
              <a:rPr lang="zh-CN" altLang="zh-CN" dirty="0" smtClean="0">
                <a:solidFill>
                  <a:srgbClr val="44546A"/>
                </a:solidFill>
              </a:rPr>
              <a:t>水分子。</a:t>
            </a:r>
            <a:r>
              <a:rPr lang="zh-CN" altLang="zh-CN" dirty="0">
                <a:solidFill>
                  <a:srgbClr val="44546A"/>
                </a:solidFill>
              </a:rPr>
              <a:t>在</a:t>
            </a:r>
            <a:r>
              <a:rPr lang="en-US" altLang="zh-CN" dirty="0">
                <a:solidFill>
                  <a:srgbClr val="44546A"/>
                </a:solidFill>
              </a:rPr>
              <a:t>STM</a:t>
            </a:r>
            <a:r>
              <a:rPr lang="zh-CN" altLang="zh-CN" dirty="0">
                <a:solidFill>
                  <a:srgbClr val="44546A"/>
                </a:solidFill>
              </a:rPr>
              <a:t>中亮点（白色框框）就是成桥的水分子。</a:t>
            </a:r>
            <a:endParaRPr lang="zh-CN" altLang="en-US" dirty="0">
              <a:solidFill>
                <a:srgbClr val="44546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Ji Chen etc, </a:t>
            </a:r>
            <a:r>
              <a:rPr lang="fr-FR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Nat.Commun. 5:4056(2014)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5219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高分辨</a:t>
            </a:r>
            <a:r>
              <a:rPr lang="en-US" altLang="zh-CN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STM</a:t>
            </a:r>
            <a:r>
              <a:rPr lang="zh-CN" altLang="en-US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下水单体的结构</a:t>
            </a:r>
            <a:endParaRPr lang="zh-CN" altLang="en-US" sz="2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835" y="1017177"/>
            <a:ext cx="4769224" cy="55244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870" y="2976900"/>
            <a:ext cx="4452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8497B0"/>
                </a:solidFill>
                <a:ea typeface="等线" panose="02010600030101010101"/>
              </a:rPr>
              <a:t>Submolecular</a:t>
            </a:r>
            <a:r>
              <a:rPr lang="en-US" altLang="zh-CN" sz="3200" dirty="0">
                <a:solidFill>
                  <a:srgbClr val="8497B0"/>
                </a:solidFill>
                <a:ea typeface="等线" panose="02010600030101010101"/>
              </a:rPr>
              <a:t> </a:t>
            </a:r>
            <a:r>
              <a:rPr lang="en-US" altLang="zh-CN" sz="3200" dirty="0" smtClean="0">
                <a:solidFill>
                  <a:srgbClr val="8497B0"/>
                </a:solidFill>
                <a:ea typeface="等线" panose="02010600030101010101"/>
              </a:rPr>
              <a:t>resolution of a water monomer</a:t>
            </a:r>
            <a:endParaRPr lang="zh-CN" altLang="en-US" sz="3200" dirty="0">
              <a:solidFill>
                <a:srgbClr val="8497B0"/>
              </a:solidFill>
              <a:ea typeface="等线" panose="02010600030101010101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Jing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Guo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Nat.Mater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 13:3848(2014)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4603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33299" y="1572375"/>
            <a:ext cx="9134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实空间</a:t>
            </a:r>
            <a:r>
              <a:rPr lang="zh-CN" altLang="en-US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成像</a:t>
            </a:r>
            <a:endParaRPr lang="en-US" altLang="zh-CN" sz="2400" b="1" dirty="0" smtClean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real-space </a:t>
            </a: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imaging</a:t>
            </a:r>
          </a:p>
          <a:p>
            <a:pPr>
              <a:lnSpc>
                <a:spcPts val="3600"/>
              </a:lnSpc>
            </a:pPr>
            <a:endParaRPr lang="en-US" altLang="zh-CN" sz="16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36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原子</a:t>
            </a:r>
            <a:r>
              <a:rPr lang="en-US" altLang="zh-CN" sz="36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分子操控</a:t>
            </a:r>
            <a:endParaRPr lang="en-US" altLang="zh-CN" sz="36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36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atom/molecule manipulation </a:t>
            </a:r>
            <a:endParaRPr lang="zh-CN" altLang="en-US" sz="36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单分子振动谱</a:t>
            </a: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single-molecule vibrational </a:t>
            </a:r>
            <a:r>
              <a:rPr lang="en-US" altLang="zh-CN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spectroscopy</a:t>
            </a: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Recent Advances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4288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546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9842" y="211300"/>
            <a:ext cx="721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水纳米团簇中协同质子隧穿的直接观测</a:t>
            </a:r>
          </a:p>
        </p:txBody>
      </p:sp>
      <p:pic>
        <p:nvPicPr>
          <p:cNvPr id="5" name="nphys3225-s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3271188"/>
            <a:ext cx="4038600" cy="2684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99" y="1293109"/>
            <a:ext cx="3632651" cy="1751634"/>
          </a:xfrm>
          <a:prstGeom prst="rect">
            <a:avLst/>
          </a:prstGeom>
        </p:spPr>
      </p:pic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02647" y="2562096"/>
            <a:ext cx="3518126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</a:t>
            </a:r>
            <a:r>
              <a:rPr lang="zh-CN" altLang="zh-CN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离子尖端</a:t>
            </a:r>
            <a:r>
              <a:rPr lang="zh-CN" altLang="zh-CN" b="1" dirty="0" smtClean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en-US" b="1" dirty="0" smtClean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获取：</a:t>
            </a:r>
            <a:endParaRPr lang="en-US" altLang="zh-CN" b="1" dirty="0" smtClean="0">
              <a:solidFill>
                <a:srgbClr val="155C83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200"/>
              </a:lnSpc>
            </a:pPr>
            <a:r>
              <a:rPr lang="zh-CN" altLang="en-US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将</a:t>
            </a:r>
            <a:r>
              <a:rPr lang="en-US" altLang="zh-CN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STM</a:t>
            </a:r>
            <a:r>
              <a:rPr lang="zh-CN" altLang="en-US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的钨针尖进行金塑性和电化学腐蚀，然后逼近</a:t>
            </a:r>
            <a:r>
              <a:rPr lang="en-US" altLang="zh-CN" b="1" dirty="0" err="1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NaCl</a:t>
            </a:r>
            <a:r>
              <a:rPr lang="en-US" altLang="zh-CN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(001)</a:t>
            </a:r>
            <a:r>
              <a:rPr lang="zh-CN" altLang="en-US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表面获取</a:t>
            </a:r>
            <a:r>
              <a:rPr lang="en-US" altLang="zh-CN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Cl</a:t>
            </a:r>
            <a:r>
              <a:rPr lang="zh-CN" altLang="en-US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离子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Xiangzhi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Meng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Nat.Phys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 11:3225(2015)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642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546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9842" y="211300"/>
            <a:ext cx="721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水纳米团簇中协同质子隧穿的直接观测</a:t>
            </a:r>
          </a:p>
        </p:txBody>
      </p:sp>
      <p:pic>
        <p:nvPicPr>
          <p:cNvPr id="6" name="nphys3225-s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7960" y="1041323"/>
            <a:ext cx="6667255" cy="4431480"/>
          </a:xfrm>
          <a:prstGeom prst="rect">
            <a:avLst/>
          </a:prstGeom>
        </p:spPr>
      </p:pic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79174" y="5227257"/>
            <a:ext cx="886482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在其中任意一电流高度撤到初始高度，再扫描水四聚体来验证所产生的手性。电流的高低对应着逆时针态与顺时针态。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Xiangzhi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Meng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Nat.Phys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 11:3225(2015)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5400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546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9842" y="211300"/>
            <a:ext cx="721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水纳米团簇中协同质子隧穿的直接观测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18496" y="2142138"/>
            <a:ext cx="4291445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zh-CN" altLang="zh-CN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转换</a:t>
            </a:r>
            <a:r>
              <a:rPr lang="zh-CN" altLang="zh-CN" sz="2400" b="1" dirty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速率独立</a:t>
            </a:r>
            <a:r>
              <a:rPr lang="zh-CN" altLang="zh-CN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于</a:t>
            </a:r>
            <a:endParaRPr lang="en-US" altLang="zh-CN" sz="2400" b="1" dirty="0" smtClean="0">
              <a:solidFill>
                <a:srgbClr val="88919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zh-CN" altLang="zh-CN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强度</a:t>
            </a:r>
            <a:r>
              <a:rPr lang="zh-CN" altLang="en-US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zh-CN" altLang="zh-CN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样品</a:t>
            </a:r>
            <a:r>
              <a:rPr lang="zh-CN" altLang="zh-CN" sz="2400" b="1" dirty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偏置的</a:t>
            </a:r>
            <a:r>
              <a:rPr lang="zh-CN" altLang="zh-CN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极性</a:t>
            </a:r>
            <a:r>
              <a:rPr lang="zh-CN" altLang="en-US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endParaRPr lang="en-US" altLang="zh-CN" sz="2400" b="1" dirty="0" smtClean="0">
              <a:solidFill>
                <a:srgbClr val="88919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zh-CN" altLang="zh-CN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隧穿电流</a:t>
            </a:r>
            <a:r>
              <a:rPr lang="zh-CN" altLang="en-US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zh-CN" altLang="zh-CN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温度</a:t>
            </a:r>
            <a:r>
              <a:rPr lang="zh-CN" altLang="en-US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endParaRPr lang="en-US" altLang="zh-CN" sz="2400" b="1" u="sng" dirty="0" smtClean="0">
              <a:solidFill>
                <a:srgbClr val="88919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受针尖高度影响</a:t>
            </a:r>
            <a:endParaRPr lang="zh-CN" altLang="en-US" sz="2400" b="1" dirty="0">
              <a:solidFill>
                <a:srgbClr val="88919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15" y="894736"/>
            <a:ext cx="3200289" cy="58220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57979" y="6388871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Xiangzhi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Meng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Nat.Phys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 11:3225(2015)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8322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546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9842" y="211300"/>
            <a:ext cx="721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水纳米团簇中协同质子隧穿的直接观测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852555" y="2374612"/>
            <a:ext cx="4291445" cy="44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88919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还受对称性的影响</a:t>
            </a:r>
            <a:endParaRPr lang="zh-CN" altLang="en-US" sz="2400" b="1" dirty="0">
              <a:solidFill>
                <a:srgbClr val="88919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968556"/>
            <a:ext cx="3917701" cy="5741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13869" y="6384760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Xiangzhi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Meng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Nat.Phys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 11:3225(2015)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4559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546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9842" y="211300"/>
            <a:ext cx="721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水纳米团簇中协同质子隧穿的直接观测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42" y="904654"/>
            <a:ext cx="8062329" cy="41804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9842" y="5295292"/>
            <a:ext cx="85482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针尖</a:t>
            </a:r>
            <a:r>
              <a:rPr lang="zh-CN" altLang="en-US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高度为</a:t>
            </a:r>
            <a:r>
              <a:rPr lang="en-US" altLang="zh-CN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3.5 Å</a:t>
            </a:r>
            <a:r>
              <a:rPr lang="zh-CN" altLang="en-US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左右反应势垒达到极小值</a:t>
            </a:r>
            <a:endParaRPr lang="en-US" altLang="zh-CN" b="1" dirty="0" smtClean="0">
              <a:solidFill>
                <a:srgbClr val="8497B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2700"/>
              </a:lnSpc>
            </a:pPr>
            <a:r>
              <a:rPr lang="zh-CN" altLang="en-US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能量高度很难</a:t>
            </a:r>
            <a:r>
              <a:rPr lang="zh-CN" altLang="en-US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被热涨落或热电子喷射逾越</a:t>
            </a:r>
            <a:r>
              <a:rPr lang="zh-CN" altLang="en-US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，质子转移是</a:t>
            </a:r>
            <a:r>
              <a:rPr lang="zh-CN" altLang="en-US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由量子隧穿所导致</a:t>
            </a:r>
            <a:r>
              <a:rPr lang="zh-CN" altLang="en-US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 b="1" dirty="0">
              <a:solidFill>
                <a:srgbClr val="8497B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Xiangzhi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Meng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</a:t>
            </a:r>
            <a:r>
              <a:rPr lang="en-US" altLang="zh-CN" sz="1350" dirty="0" err="1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Nat.Phys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. 11:3225(2015)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742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33300" y="1572375"/>
            <a:ext cx="66445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实空间</a:t>
            </a:r>
            <a:r>
              <a:rPr lang="zh-CN" altLang="en-US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成像</a:t>
            </a:r>
            <a:endParaRPr lang="en-US" altLang="zh-CN" sz="2400" b="1" dirty="0" smtClean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real-space </a:t>
            </a: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imaging</a:t>
            </a:r>
          </a:p>
          <a:p>
            <a:pPr>
              <a:lnSpc>
                <a:spcPts val="3600"/>
              </a:lnSpc>
            </a:pPr>
            <a:endParaRPr lang="en-US" altLang="zh-CN" sz="16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原子</a:t>
            </a: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分子操控</a:t>
            </a: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atom/molecule manipulation </a:t>
            </a:r>
            <a:endParaRPr lang="zh-CN" altLang="en-US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36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单分子振动谱</a:t>
            </a:r>
            <a:endParaRPr lang="en-US" altLang="zh-CN" sz="36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36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single-molecule vibrational spectroscopy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Recent Advances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152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860354">
            <a:off x="2785192" y="1646177"/>
            <a:ext cx="4090147" cy="3872691"/>
            <a:chOff x="1128713" y="2554288"/>
            <a:chExt cx="3611566" cy="3419553"/>
          </a:xfrm>
        </p:grpSpPr>
        <p:sp>
          <p:nvSpPr>
            <p:cNvPr id="6" name="任意多边形 5"/>
            <p:cNvSpPr/>
            <p:nvPr/>
          </p:nvSpPr>
          <p:spPr>
            <a:xfrm>
              <a:off x="1128713" y="2640013"/>
              <a:ext cx="390525" cy="488950"/>
            </a:xfrm>
            <a:custGeom>
              <a:avLst/>
              <a:gdLst>
                <a:gd name="connsiteX0" fmla="*/ 317500 w 361950"/>
                <a:gd name="connsiteY0" fmla="*/ 0 h 457200"/>
                <a:gd name="connsiteX1" fmla="*/ 0 w 361950"/>
                <a:gd name="connsiteY1" fmla="*/ 457200 h 457200"/>
                <a:gd name="connsiteX2" fmla="*/ 361950 w 361950"/>
                <a:gd name="connsiteY2" fmla="*/ 406400 h 457200"/>
                <a:gd name="connsiteX3" fmla="*/ 317500 w 361950"/>
                <a:gd name="connsiteY3" fmla="*/ 0 h 457200"/>
                <a:gd name="connsiteX0" fmla="*/ 344601 w 361950"/>
                <a:gd name="connsiteY0" fmla="*/ 0 h 466234"/>
                <a:gd name="connsiteX1" fmla="*/ 0 w 361950"/>
                <a:gd name="connsiteY1" fmla="*/ 466234 h 466234"/>
                <a:gd name="connsiteX2" fmla="*/ 361950 w 361950"/>
                <a:gd name="connsiteY2" fmla="*/ 415434 h 466234"/>
                <a:gd name="connsiteX3" fmla="*/ 344601 w 361950"/>
                <a:gd name="connsiteY3" fmla="*/ 0 h 466234"/>
                <a:gd name="connsiteX0" fmla="*/ 344601 w 370984"/>
                <a:gd name="connsiteY0" fmla="*/ 0 h 466234"/>
                <a:gd name="connsiteX1" fmla="*/ 0 w 370984"/>
                <a:gd name="connsiteY1" fmla="*/ 466234 h 466234"/>
                <a:gd name="connsiteX2" fmla="*/ 370984 w 370984"/>
                <a:gd name="connsiteY2" fmla="*/ 415434 h 466234"/>
                <a:gd name="connsiteX3" fmla="*/ 344601 w 370984"/>
                <a:gd name="connsiteY3" fmla="*/ 0 h 466234"/>
                <a:gd name="connsiteX0" fmla="*/ 340084 w 370984"/>
                <a:gd name="connsiteY0" fmla="*/ 0 h 463976"/>
                <a:gd name="connsiteX1" fmla="*/ 0 w 370984"/>
                <a:gd name="connsiteY1" fmla="*/ 463976 h 463976"/>
                <a:gd name="connsiteX2" fmla="*/ 370984 w 370984"/>
                <a:gd name="connsiteY2" fmla="*/ 413176 h 463976"/>
                <a:gd name="connsiteX3" fmla="*/ 340084 w 370984"/>
                <a:gd name="connsiteY3" fmla="*/ 0 h 4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984" h="463976">
                  <a:moveTo>
                    <a:pt x="340084" y="0"/>
                  </a:moveTo>
                  <a:lnTo>
                    <a:pt x="0" y="463976"/>
                  </a:lnTo>
                  <a:lnTo>
                    <a:pt x="370984" y="413176"/>
                  </a:lnTo>
                  <a:lnTo>
                    <a:pt x="34008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382196" y="3565261"/>
              <a:ext cx="365125" cy="558800"/>
            </a:xfrm>
            <a:custGeom>
              <a:avLst/>
              <a:gdLst>
                <a:gd name="connsiteX0" fmla="*/ 0 w 336550"/>
                <a:gd name="connsiteY0" fmla="*/ 527050 h 527050"/>
                <a:gd name="connsiteX1" fmla="*/ 190500 w 336550"/>
                <a:gd name="connsiteY1" fmla="*/ 0 h 527050"/>
                <a:gd name="connsiteX2" fmla="*/ 336550 w 336550"/>
                <a:gd name="connsiteY2" fmla="*/ 438150 h 527050"/>
                <a:gd name="connsiteX3" fmla="*/ 0 w 336550"/>
                <a:gd name="connsiteY3" fmla="*/ 527050 h 527050"/>
                <a:gd name="connsiteX0" fmla="*/ 0 w 336550"/>
                <a:gd name="connsiteY0" fmla="*/ 527050 h 527050"/>
                <a:gd name="connsiteX1" fmla="*/ 184477 w 336550"/>
                <a:gd name="connsiteY1" fmla="*/ 0 h 527050"/>
                <a:gd name="connsiteX2" fmla="*/ 336550 w 336550"/>
                <a:gd name="connsiteY2" fmla="*/ 438150 h 527050"/>
                <a:gd name="connsiteX3" fmla="*/ 0 w 336550"/>
                <a:gd name="connsiteY3" fmla="*/ 527050 h 527050"/>
                <a:gd name="connsiteX0" fmla="*/ 0 w 336550"/>
                <a:gd name="connsiteY0" fmla="*/ 527050 h 527050"/>
                <a:gd name="connsiteX1" fmla="*/ 184477 w 336550"/>
                <a:gd name="connsiteY1" fmla="*/ 0 h 527050"/>
                <a:gd name="connsiteX2" fmla="*/ 336550 w 336550"/>
                <a:gd name="connsiteY2" fmla="*/ 438150 h 527050"/>
                <a:gd name="connsiteX3" fmla="*/ 0 w 336550"/>
                <a:gd name="connsiteY3" fmla="*/ 527050 h 527050"/>
                <a:gd name="connsiteX0" fmla="*/ 0 w 336550"/>
                <a:gd name="connsiteY0" fmla="*/ 530061 h 530061"/>
                <a:gd name="connsiteX1" fmla="*/ 190500 w 336550"/>
                <a:gd name="connsiteY1" fmla="*/ 0 h 530061"/>
                <a:gd name="connsiteX2" fmla="*/ 336550 w 336550"/>
                <a:gd name="connsiteY2" fmla="*/ 441161 h 530061"/>
                <a:gd name="connsiteX3" fmla="*/ 0 w 336550"/>
                <a:gd name="connsiteY3" fmla="*/ 530061 h 530061"/>
                <a:gd name="connsiteX0" fmla="*/ 0 w 345584"/>
                <a:gd name="connsiteY0" fmla="*/ 530061 h 530061"/>
                <a:gd name="connsiteX1" fmla="*/ 190500 w 345584"/>
                <a:gd name="connsiteY1" fmla="*/ 0 h 530061"/>
                <a:gd name="connsiteX2" fmla="*/ 345584 w 345584"/>
                <a:gd name="connsiteY2" fmla="*/ 441161 h 530061"/>
                <a:gd name="connsiteX3" fmla="*/ 0 w 345584"/>
                <a:gd name="connsiteY3" fmla="*/ 530061 h 53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584" h="530061">
                  <a:moveTo>
                    <a:pt x="0" y="530061"/>
                  </a:moveTo>
                  <a:lnTo>
                    <a:pt x="190500" y="0"/>
                  </a:lnTo>
                  <a:lnTo>
                    <a:pt x="345584" y="441161"/>
                  </a:lnTo>
                  <a:lnTo>
                    <a:pt x="0" y="530061"/>
                  </a:lnTo>
                  <a:close/>
                </a:path>
              </a:pathLst>
            </a:custGeom>
            <a:solidFill>
              <a:schemeClr val="tx2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85048" y="4501396"/>
              <a:ext cx="341312" cy="582613"/>
            </a:xfrm>
            <a:custGeom>
              <a:avLst/>
              <a:gdLst>
                <a:gd name="connsiteX0" fmla="*/ 63500 w 323850"/>
                <a:gd name="connsiteY0" fmla="*/ 0 h 552450"/>
                <a:gd name="connsiteX1" fmla="*/ 0 w 323850"/>
                <a:gd name="connsiteY1" fmla="*/ 552450 h 552450"/>
                <a:gd name="connsiteX2" fmla="*/ 323850 w 323850"/>
                <a:gd name="connsiteY2" fmla="*/ 374650 h 552450"/>
                <a:gd name="connsiteX3" fmla="*/ 63500 w 323850"/>
                <a:gd name="connsiteY3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552450">
                  <a:moveTo>
                    <a:pt x="63500" y="0"/>
                  </a:moveTo>
                  <a:lnTo>
                    <a:pt x="0" y="552450"/>
                  </a:lnTo>
                  <a:lnTo>
                    <a:pt x="323850" y="37465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21406068">
              <a:off x="2571754" y="5384878"/>
              <a:ext cx="382587" cy="588963"/>
            </a:xfrm>
            <a:custGeom>
              <a:avLst/>
              <a:gdLst>
                <a:gd name="connsiteX0" fmla="*/ 0 w 361950"/>
                <a:gd name="connsiteY0" fmla="*/ 0 h 558800"/>
                <a:gd name="connsiteX1" fmla="*/ 114300 w 361950"/>
                <a:gd name="connsiteY1" fmla="*/ 558800 h 558800"/>
                <a:gd name="connsiteX2" fmla="*/ 361950 w 361950"/>
                <a:gd name="connsiteY2" fmla="*/ 349250 h 558800"/>
                <a:gd name="connsiteX3" fmla="*/ 0 w 361950"/>
                <a:gd name="connsiteY3" fmla="*/ 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558800">
                  <a:moveTo>
                    <a:pt x="0" y="0"/>
                  </a:moveTo>
                  <a:lnTo>
                    <a:pt x="114300" y="558800"/>
                  </a:lnTo>
                  <a:lnTo>
                    <a:pt x="361950" y="34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21314790">
              <a:off x="1509713" y="2554288"/>
              <a:ext cx="1971675" cy="773112"/>
            </a:xfrm>
            <a:custGeom>
              <a:avLst/>
              <a:gdLst>
                <a:gd name="connsiteX0" fmla="*/ 1941472 w 1970466"/>
                <a:gd name="connsiteY0" fmla="*/ 127539 h 772298"/>
                <a:gd name="connsiteX1" fmla="*/ 1970466 w 1970466"/>
                <a:gd name="connsiteY1" fmla="*/ 586798 h 772298"/>
                <a:gd name="connsiteX2" fmla="*/ 0 w 1970466"/>
                <a:gd name="connsiteY2" fmla="*/ 772298 h 772298"/>
                <a:gd name="connsiteX3" fmla="*/ 3756 w 1970466"/>
                <a:gd name="connsiteY3" fmla="*/ 0 h 77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0466" h="772298">
                  <a:moveTo>
                    <a:pt x="1941472" y="127539"/>
                  </a:moveTo>
                  <a:lnTo>
                    <a:pt x="1970466" y="586798"/>
                  </a:lnTo>
                  <a:lnTo>
                    <a:pt x="0" y="772298"/>
                  </a:lnTo>
                  <a:lnTo>
                    <a:pt x="3756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微软雅黑" panose="020B0503020204020204" pitchFamily="34" charset="-122"/>
                </a:rPr>
                <a:t>Introduction</a:t>
              </a:r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20632638">
              <a:off x="1652068" y="3265223"/>
              <a:ext cx="2051050" cy="798513"/>
            </a:xfrm>
            <a:custGeom>
              <a:avLst/>
              <a:gdLst>
                <a:gd name="connsiteX0" fmla="*/ 1961936 w 2050625"/>
                <a:gd name="connsiteY0" fmla="*/ 204720 h 799317"/>
                <a:gd name="connsiteX1" fmla="*/ 2050625 w 2050625"/>
                <a:gd name="connsiteY1" fmla="*/ 669426 h 799317"/>
                <a:gd name="connsiteX2" fmla="*/ 40750 w 2050625"/>
                <a:gd name="connsiteY2" fmla="*/ 799317 h 799317"/>
                <a:gd name="connsiteX3" fmla="*/ 0 w 2050625"/>
                <a:gd name="connsiteY3" fmla="*/ 0 h 79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0625" h="799317">
                  <a:moveTo>
                    <a:pt x="1961936" y="204720"/>
                  </a:moveTo>
                  <a:lnTo>
                    <a:pt x="2050625" y="669426"/>
                  </a:lnTo>
                  <a:lnTo>
                    <a:pt x="40750" y="799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微软雅黑" panose="020B0503020204020204" pitchFamily="34" charset="-122"/>
                </a:rPr>
                <a:t>Advances</a:t>
              </a:r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0042700">
              <a:off x="2024750" y="4006102"/>
              <a:ext cx="2079625" cy="814388"/>
            </a:xfrm>
            <a:custGeom>
              <a:avLst/>
              <a:gdLst>
                <a:gd name="connsiteX0" fmla="*/ 1972274 w 2079077"/>
                <a:gd name="connsiteY0" fmla="*/ 185612 h 813134"/>
                <a:gd name="connsiteX1" fmla="*/ 2079077 w 2079077"/>
                <a:gd name="connsiteY1" fmla="*/ 654591 h 813134"/>
                <a:gd name="connsiteX2" fmla="*/ 125438 w 2079077"/>
                <a:gd name="connsiteY2" fmla="*/ 813134 h 813134"/>
                <a:gd name="connsiteX3" fmla="*/ 0 w 2079077"/>
                <a:gd name="connsiteY3" fmla="*/ 0 h 8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077" h="813134">
                  <a:moveTo>
                    <a:pt x="1972274" y="185612"/>
                  </a:moveTo>
                  <a:lnTo>
                    <a:pt x="2079077" y="654591"/>
                  </a:lnTo>
                  <a:lnTo>
                    <a:pt x="125438" y="813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微软雅黑" panose="020B0503020204020204" pitchFamily="34" charset="-122"/>
                </a:rPr>
                <a:t>Examples</a:t>
              </a:r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19217286">
              <a:off x="2589216" y="4605417"/>
              <a:ext cx="2151063" cy="884237"/>
            </a:xfrm>
            <a:custGeom>
              <a:avLst/>
              <a:gdLst>
                <a:gd name="connsiteX0" fmla="*/ 1990122 w 2151256"/>
                <a:gd name="connsiteY0" fmla="*/ 286494 h 885294"/>
                <a:gd name="connsiteX1" fmla="*/ 2151256 w 2151256"/>
                <a:gd name="connsiteY1" fmla="*/ 794573 h 885294"/>
                <a:gd name="connsiteX2" fmla="*/ 143750 w 2151256"/>
                <a:gd name="connsiteY2" fmla="*/ 885294 h 885294"/>
                <a:gd name="connsiteX3" fmla="*/ 0 w 2151256"/>
                <a:gd name="connsiteY3" fmla="*/ 0 h 88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256" h="885294">
                  <a:moveTo>
                    <a:pt x="1990122" y="286494"/>
                  </a:moveTo>
                  <a:lnTo>
                    <a:pt x="2151256" y="794573"/>
                  </a:lnTo>
                  <a:lnTo>
                    <a:pt x="143750" y="885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509452"/>
                <a:satOff val="-3415"/>
                <a:lumOff val="-3530"/>
                <a:alphaOff val="0"/>
              </a:schemeClr>
            </a:fillRef>
            <a:effectRef idx="2">
              <a:schemeClr val="accent4">
                <a:hueOff val="-509452"/>
                <a:satOff val="-3415"/>
                <a:lumOff val="-353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latin typeface="微软雅黑" panose="020B0503020204020204" pitchFamily="34" charset="-122"/>
                </a:rPr>
                <a:t>Prospective</a:t>
              </a:r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目   录</a:t>
            </a:r>
            <a:endParaRPr lang="zh-CN" altLang="en-US" sz="2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173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非弹性电子隧穿谱</a:t>
            </a:r>
            <a:endParaRPr lang="en-US" altLang="zh-CN" sz="2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59" y="1204426"/>
            <a:ext cx="8735189" cy="44491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Xiangzhi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Meng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350" dirty="0" err="1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en-US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Science </a:t>
            </a:r>
            <a:r>
              <a:rPr lang="en-US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352.6283(2016)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1377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39842" y="3549726"/>
            <a:ext cx="8485423" cy="2227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其他</a:t>
            </a:r>
            <a:r>
              <a:rPr lang="zh-CN" altLang="en-US" sz="2800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可能</a:t>
            </a:r>
            <a:endParaRPr lang="en-US" altLang="zh-CN" sz="2800" b="1" dirty="0">
              <a:solidFill>
                <a:srgbClr val="8497B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5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</a:t>
            </a:r>
            <a:r>
              <a:rPr lang="en-US" altLang="zh-CN" sz="2150" b="1" dirty="0" smtClean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etailed </a:t>
            </a:r>
            <a:r>
              <a:rPr lang="en-US" altLang="zh-CN" sz="215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topology of the H-bonded </a:t>
            </a:r>
            <a:r>
              <a:rPr lang="en-US" altLang="zh-CN" sz="2150" b="1" dirty="0" smtClean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network </a:t>
            </a:r>
            <a:r>
              <a:rPr lang="en-US" altLang="zh-CN" sz="215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en-US" altLang="zh-CN" sz="2150" b="1" dirty="0" err="1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nc</a:t>
            </a:r>
            <a:r>
              <a:rPr lang="en-US" altLang="zh-CN" sz="215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-AFM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5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Ultrafast H-bonding dynamics —— laser-combined STM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15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Non-perturbative scanning probe technique —— NV-SPM</a:t>
            </a:r>
            <a:endParaRPr lang="zh-CN" altLang="en-US" sz="2150" b="1" dirty="0">
              <a:solidFill>
                <a:srgbClr val="155C83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842" y="211300"/>
            <a:ext cx="721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Prospective</a:t>
            </a:r>
            <a:endParaRPr lang="zh-CN" altLang="en-US" sz="2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842" y="1153334"/>
            <a:ext cx="8485423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可用</a:t>
            </a:r>
            <a:r>
              <a:rPr lang="en-US" altLang="zh-CN" sz="2800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STM</a:t>
            </a:r>
            <a:r>
              <a:rPr lang="zh-CN" altLang="en-US" sz="2800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探测的其他</a:t>
            </a:r>
            <a:r>
              <a:rPr lang="zh-CN" altLang="en-US" sz="2800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方向 </a:t>
            </a:r>
            <a:endParaRPr lang="en-US" altLang="zh-CN" sz="2800" b="1" dirty="0" smtClean="0">
              <a:solidFill>
                <a:srgbClr val="8497B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confined </a:t>
            </a:r>
            <a:r>
              <a:rPr lang="en-US" altLang="zh-CN" sz="2400" b="1" dirty="0" smtClean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water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water hydration</a:t>
            </a:r>
            <a:endParaRPr lang="en-US" altLang="zh-CN" sz="2400" b="1" dirty="0">
              <a:solidFill>
                <a:srgbClr val="155C83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nuclear </a:t>
            </a:r>
            <a:r>
              <a:rPr lang="en-US" altLang="zh-CN" sz="2400" b="1" dirty="0">
                <a:solidFill>
                  <a:srgbClr val="155C83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quantum effect</a:t>
            </a:r>
            <a:endParaRPr lang="zh-CN" altLang="en-US" sz="2400" b="1" dirty="0">
              <a:solidFill>
                <a:srgbClr val="155C83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8269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39842" y="211300"/>
            <a:ext cx="721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References</a:t>
            </a:r>
            <a:endParaRPr lang="zh-CN" altLang="en-US" sz="2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39842" y="1485805"/>
            <a:ext cx="8525786" cy="49756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Yuen Ron Shen etc. “Sum-Frequency Vibrational Spectroscopy on Water Interfaces: Polar Orientation of Water Molecules at Interfaces”, </a:t>
            </a:r>
            <a:r>
              <a:rPr lang="en-US" altLang="zh-CN" i="1" dirty="0" err="1" smtClean="0">
                <a:solidFill>
                  <a:srgbClr val="7489A6"/>
                </a:solidFill>
                <a:ea typeface="等线" panose="02010600030101010101"/>
              </a:rPr>
              <a:t>J.Chem.Phys</a:t>
            </a:r>
            <a:r>
              <a:rPr lang="en-US" altLang="zh-CN" i="1" dirty="0" smtClean="0">
                <a:solidFill>
                  <a:srgbClr val="7489A6"/>
                </a:solidFill>
                <a:ea typeface="等线" panose="02010600030101010101"/>
              </a:rPr>
              <a:t>.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 106,1140(2006)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Jing </a:t>
            </a:r>
            <a:r>
              <a:rPr lang="en-US" altLang="zh-CN" dirty="0" err="1" smtClean="0">
                <a:solidFill>
                  <a:srgbClr val="7489A6"/>
                </a:solidFill>
                <a:ea typeface="等线" panose="02010600030101010101"/>
              </a:rPr>
              <a:t>Guo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 </a:t>
            </a:r>
            <a:r>
              <a:rPr lang="en-US" altLang="zh-CN" dirty="0">
                <a:solidFill>
                  <a:srgbClr val="7489A6"/>
                </a:solidFill>
                <a:ea typeface="等线" panose="02010600030101010101"/>
              </a:rPr>
              <a:t>etc. 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“Perspective</a:t>
            </a:r>
            <a:r>
              <a:rPr lang="en-US" altLang="zh-CN" dirty="0">
                <a:solidFill>
                  <a:srgbClr val="7489A6"/>
                </a:solidFill>
                <a:ea typeface="等线" panose="02010600030101010101"/>
              </a:rPr>
              <a:t>: Structure and dynamics of water at surfaces probed by 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scanning tunneling </a:t>
            </a:r>
            <a:r>
              <a:rPr lang="en-US" altLang="zh-CN" dirty="0">
                <a:solidFill>
                  <a:srgbClr val="7489A6"/>
                </a:solidFill>
                <a:ea typeface="等线" panose="02010600030101010101"/>
              </a:rPr>
              <a:t>microscopy and 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spectroscopy</a:t>
            </a:r>
            <a:r>
              <a:rPr lang="en-US" altLang="zh-CN" i="1" dirty="0" smtClean="0">
                <a:solidFill>
                  <a:srgbClr val="7489A6"/>
                </a:solidFill>
                <a:ea typeface="等线" panose="02010600030101010101"/>
              </a:rPr>
              <a:t>”, </a:t>
            </a:r>
            <a:r>
              <a:rPr lang="en-US" altLang="zh-CN" i="1" dirty="0" err="1" smtClean="0">
                <a:solidFill>
                  <a:srgbClr val="7489A6"/>
                </a:solidFill>
                <a:ea typeface="等线" panose="02010600030101010101"/>
              </a:rPr>
              <a:t>J.Chem.Phys</a:t>
            </a:r>
            <a:r>
              <a:rPr lang="en-US" altLang="zh-CN" i="1" dirty="0">
                <a:solidFill>
                  <a:srgbClr val="7489A6"/>
                </a:solidFill>
                <a:ea typeface="等线" panose="02010600030101010101"/>
              </a:rPr>
              <a:t>. </a:t>
            </a:r>
            <a:r>
              <a:rPr lang="en-US" altLang="zh-CN" dirty="0">
                <a:solidFill>
                  <a:srgbClr val="7489A6"/>
                </a:solidFill>
                <a:ea typeface="等线" panose="02010600030101010101"/>
              </a:rPr>
              <a:t>145, 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160901(2016)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Jing </a:t>
            </a:r>
            <a:r>
              <a:rPr lang="en-US" altLang="zh-CN" dirty="0" err="1" smtClean="0">
                <a:solidFill>
                  <a:srgbClr val="7489A6"/>
                </a:solidFill>
                <a:ea typeface="等线" panose="02010600030101010101"/>
              </a:rPr>
              <a:t>Guo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 etc. “Real-space imaging of interfacial water with </a:t>
            </a:r>
            <a:r>
              <a:rPr lang="en-US" altLang="zh-CN" dirty="0" err="1" smtClean="0">
                <a:solidFill>
                  <a:srgbClr val="7489A6"/>
                </a:solidFill>
                <a:ea typeface="等线" panose="02010600030101010101"/>
              </a:rPr>
              <a:t>submolecular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 resolution”,</a:t>
            </a:r>
            <a:r>
              <a:rPr lang="en-US" altLang="zh-CN" i="1" dirty="0" err="1" smtClean="0">
                <a:solidFill>
                  <a:srgbClr val="7489A6"/>
                </a:solidFill>
                <a:ea typeface="等线" panose="02010600030101010101"/>
              </a:rPr>
              <a:t>Nat.Mater</a:t>
            </a:r>
            <a:r>
              <a:rPr lang="en-US" altLang="zh-CN" i="1" dirty="0">
                <a:solidFill>
                  <a:srgbClr val="7489A6"/>
                </a:solidFill>
                <a:ea typeface="等线" panose="02010600030101010101"/>
              </a:rPr>
              <a:t>.</a:t>
            </a:r>
            <a:r>
              <a:rPr lang="en-US" altLang="zh-CN" i="1" dirty="0" smtClean="0">
                <a:solidFill>
                  <a:srgbClr val="7489A6"/>
                </a:solidFill>
                <a:ea typeface="等线" panose="02010600030101010101"/>
              </a:rPr>
              <a:t> 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13:3848(2014)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Ji Chen etc. “An unconventional bilayer ice structure on a </a:t>
            </a:r>
            <a:r>
              <a:rPr lang="en-US" altLang="zh-CN" dirty="0" err="1" smtClean="0">
                <a:solidFill>
                  <a:srgbClr val="7489A6"/>
                </a:solidFill>
                <a:ea typeface="等线" panose="02010600030101010101"/>
              </a:rPr>
              <a:t>NaCl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(001) film”, </a:t>
            </a:r>
            <a:r>
              <a:rPr lang="en-US" altLang="zh-CN" i="1" dirty="0" err="1" smtClean="0">
                <a:solidFill>
                  <a:srgbClr val="7489A6"/>
                </a:solidFill>
                <a:ea typeface="等线" panose="02010600030101010101"/>
              </a:rPr>
              <a:t>Nat.Commun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. 5:4056(2014)</a:t>
            </a:r>
          </a:p>
          <a:p>
            <a:pPr>
              <a:lnSpc>
                <a:spcPct val="100000"/>
              </a:lnSpc>
            </a:pPr>
            <a:r>
              <a:rPr lang="en-US" altLang="zh-CN" dirty="0" err="1" smtClean="0">
                <a:solidFill>
                  <a:srgbClr val="7489A6"/>
                </a:solidFill>
                <a:ea typeface="等线" panose="02010600030101010101"/>
              </a:rPr>
              <a:t>Xiangzhi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 </a:t>
            </a:r>
            <a:r>
              <a:rPr lang="en-US" altLang="zh-CN" dirty="0" err="1" smtClean="0">
                <a:solidFill>
                  <a:srgbClr val="7489A6"/>
                </a:solidFill>
                <a:ea typeface="等线" panose="02010600030101010101"/>
              </a:rPr>
              <a:t>Meng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 etc. “Direct visualization of concerted proton tunneling in a water </a:t>
            </a:r>
            <a:r>
              <a:rPr lang="en-US" altLang="zh-CN" dirty="0" err="1" smtClean="0">
                <a:solidFill>
                  <a:srgbClr val="7489A6"/>
                </a:solidFill>
                <a:ea typeface="等线" panose="02010600030101010101"/>
              </a:rPr>
              <a:t>nanocluster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”,</a:t>
            </a:r>
            <a:r>
              <a:rPr lang="en-US" altLang="zh-CN" i="1" dirty="0" err="1" smtClean="0">
                <a:solidFill>
                  <a:srgbClr val="7489A6"/>
                </a:solidFill>
                <a:ea typeface="等线" panose="02010600030101010101"/>
              </a:rPr>
              <a:t>Nat.Phys</a:t>
            </a:r>
            <a:r>
              <a:rPr lang="en-US" altLang="zh-CN" i="1" dirty="0" smtClean="0">
                <a:solidFill>
                  <a:srgbClr val="7489A6"/>
                </a:solidFill>
                <a:ea typeface="等线" panose="02010600030101010101"/>
              </a:rPr>
              <a:t>. 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11:3225(2015)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Jing </a:t>
            </a:r>
            <a:r>
              <a:rPr lang="en-US" altLang="zh-CN" smtClean="0">
                <a:solidFill>
                  <a:srgbClr val="7489A6"/>
                </a:solidFill>
                <a:ea typeface="等线" panose="02010600030101010101"/>
              </a:rPr>
              <a:t>Guo </a:t>
            </a:r>
            <a:r>
              <a:rPr lang="en-US" altLang="zh-CN" dirty="0" smtClean="0">
                <a:solidFill>
                  <a:srgbClr val="7489A6"/>
                </a:solidFill>
                <a:ea typeface="等线" panose="02010600030101010101"/>
              </a:rPr>
              <a:t>etc. “Nuclear quantum effects of hydrogen bonds probed by tip-enhanced inelastic electron tunneling”, </a:t>
            </a:r>
            <a:r>
              <a:rPr lang="fr-FR" altLang="zh-CN" i="1" dirty="0" smtClean="0">
                <a:solidFill>
                  <a:srgbClr val="7489A6"/>
                </a:solidFill>
                <a:ea typeface="等线" panose="02010600030101010101"/>
              </a:rPr>
              <a:t>Science </a:t>
            </a:r>
            <a:r>
              <a:rPr lang="fr-FR" altLang="zh-CN" dirty="0" smtClean="0">
                <a:solidFill>
                  <a:srgbClr val="7489A6"/>
                </a:solidFill>
                <a:ea typeface="等线" panose="02010600030101010101"/>
              </a:rPr>
              <a:t>352.6283(2016)</a:t>
            </a:r>
            <a:endParaRPr lang="en-US" altLang="zh-CN" i="1" dirty="0" smtClean="0">
              <a:solidFill>
                <a:srgbClr val="7489A6"/>
              </a:solidFill>
              <a:ea typeface="等线" panose="02010600030101010101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25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07330" y="2289390"/>
            <a:ext cx="5529341" cy="2279220"/>
            <a:chOff x="1381125" y="1936750"/>
            <a:chExt cx="6581775" cy="2713038"/>
          </a:xfrm>
        </p:grpSpPr>
        <p:sp>
          <p:nvSpPr>
            <p:cNvPr id="3" name="任意多边形 2"/>
            <p:cNvSpPr/>
            <p:nvPr/>
          </p:nvSpPr>
          <p:spPr>
            <a:xfrm>
              <a:off x="1497013" y="2430463"/>
              <a:ext cx="6008687" cy="2219325"/>
            </a:xfrm>
            <a:custGeom>
              <a:avLst/>
              <a:gdLst>
                <a:gd name="connsiteX0" fmla="*/ 0 w 6008914"/>
                <a:gd name="connsiteY0" fmla="*/ 452846 h 2220686"/>
                <a:gd name="connsiteX1" fmla="*/ 252548 w 6008914"/>
                <a:gd name="connsiteY1" fmla="*/ 1793966 h 2220686"/>
                <a:gd name="connsiteX2" fmla="*/ 5320937 w 6008914"/>
                <a:gd name="connsiteY2" fmla="*/ 2220686 h 2220686"/>
                <a:gd name="connsiteX3" fmla="*/ 6008914 w 6008914"/>
                <a:gd name="connsiteY3" fmla="*/ 0 h 2220686"/>
                <a:gd name="connsiteX4" fmla="*/ 0 w 6008914"/>
                <a:gd name="connsiteY4" fmla="*/ 452846 h 2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8914" h="2220686">
                  <a:moveTo>
                    <a:pt x="0" y="452846"/>
                  </a:moveTo>
                  <a:lnTo>
                    <a:pt x="252548" y="1793966"/>
                  </a:lnTo>
                  <a:lnTo>
                    <a:pt x="5320937" y="2220686"/>
                  </a:lnTo>
                  <a:lnTo>
                    <a:pt x="6008914" y="0"/>
                  </a:lnTo>
                  <a:lnTo>
                    <a:pt x="0" y="452846"/>
                  </a:lnTo>
                  <a:close/>
                </a:path>
              </a:pathLst>
            </a:custGeom>
            <a:solidFill>
              <a:srgbClr val="155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7562850" y="2482850"/>
              <a:ext cx="400050" cy="158750"/>
            </a:xfrm>
            <a:custGeom>
              <a:avLst/>
              <a:gdLst>
                <a:gd name="connsiteX0" fmla="*/ 0 w 400050"/>
                <a:gd name="connsiteY0" fmla="*/ 152400 h 158750"/>
                <a:gd name="connsiteX1" fmla="*/ 374650 w 400050"/>
                <a:gd name="connsiteY1" fmla="*/ 0 h 158750"/>
                <a:gd name="connsiteX2" fmla="*/ 400050 w 400050"/>
                <a:gd name="connsiteY2" fmla="*/ 158750 h 158750"/>
                <a:gd name="connsiteX3" fmla="*/ 0 w 400050"/>
                <a:gd name="connsiteY3" fmla="*/ 15240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158750">
                  <a:moveTo>
                    <a:pt x="0" y="152400"/>
                  </a:moveTo>
                  <a:lnTo>
                    <a:pt x="374650" y="0"/>
                  </a:lnTo>
                  <a:lnTo>
                    <a:pt x="400050" y="15875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155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435850" y="1936750"/>
              <a:ext cx="368300" cy="342900"/>
            </a:xfrm>
            <a:custGeom>
              <a:avLst/>
              <a:gdLst>
                <a:gd name="connsiteX0" fmla="*/ 0 w 368300"/>
                <a:gd name="connsiteY0" fmla="*/ 342900 h 342900"/>
                <a:gd name="connsiteX1" fmla="*/ 254000 w 368300"/>
                <a:gd name="connsiteY1" fmla="*/ 0 h 342900"/>
                <a:gd name="connsiteX2" fmla="*/ 368300 w 368300"/>
                <a:gd name="connsiteY2" fmla="*/ 139700 h 342900"/>
                <a:gd name="connsiteX3" fmla="*/ 0 w 36830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00" h="342900">
                  <a:moveTo>
                    <a:pt x="0" y="342900"/>
                  </a:moveTo>
                  <a:lnTo>
                    <a:pt x="254000" y="0"/>
                  </a:lnTo>
                  <a:lnTo>
                    <a:pt x="368300" y="13970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155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5"/>
            <p:cNvSpPr txBox="1">
              <a:spLocks noChangeArrowheads="1"/>
            </p:cNvSpPr>
            <p:nvPr/>
          </p:nvSpPr>
          <p:spPr bwMode="auto">
            <a:xfrm rot="21345375">
              <a:off x="1381125" y="2597782"/>
              <a:ext cx="612457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7200" dirty="0">
                  <a:solidFill>
                    <a:schemeClr val="bg1"/>
                  </a:solidFill>
                  <a:latin typeface="Bodoni MT Black" panose="02070A03080606020203" pitchFamily="18" charset="0"/>
                  <a:ea typeface="幼圆" panose="02010509060101010101" pitchFamily="49" charset="-122"/>
                </a:rPr>
                <a:t>谢谢观看</a:t>
              </a: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982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1290" y="4440107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</a:t>
            </a:r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射线衍射（</a:t>
            </a:r>
            <a:r>
              <a:rPr lang="en-US" altLang="zh-CN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XRD</a:t>
            </a:r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1290" y="5092953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核磁共振（</a:t>
            </a:r>
            <a:r>
              <a:rPr lang="en-US" altLang="zh-CN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NMR</a:t>
            </a:r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5" y="1730112"/>
            <a:ext cx="5028612" cy="23436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796" y="899410"/>
            <a:ext cx="3901234" cy="56709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10887" y="6056268"/>
            <a:ext cx="583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Y. R. Shen and V.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Ostroverkhov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, Chem. Rev. 106, 1140 (2006)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lang="zh-CN" altLang="en-US" sz="2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1290" y="1099492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和频光谱（</a:t>
            </a:r>
            <a:r>
              <a:rPr lang="en-US" altLang="zh-CN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SFG</a:t>
            </a:r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24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1507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28531" y="1735054"/>
            <a:ext cx="64702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实空间</a:t>
            </a:r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成像</a:t>
            </a:r>
            <a:endParaRPr lang="en-US" altLang="zh-CN" sz="2400" b="1" dirty="0" smtClean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real-space imaging</a:t>
            </a:r>
          </a:p>
          <a:p>
            <a:pPr>
              <a:lnSpc>
                <a:spcPts val="3600"/>
              </a:lnSpc>
            </a:pP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原子</a:t>
            </a:r>
            <a:r>
              <a:rPr lang="en-US" altLang="zh-CN" sz="2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分子操控</a:t>
            </a:r>
            <a:endParaRPr lang="en-US" altLang="zh-CN" sz="24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atom/molecule manipulation </a:t>
            </a:r>
            <a:endParaRPr lang="zh-CN" altLang="en-US" sz="24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endParaRPr lang="en-US" altLang="zh-CN" sz="2400" b="1" dirty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单分子振动</a:t>
            </a:r>
            <a:r>
              <a:rPr lang="zh-CN" altLang="en-US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谱</a:t>
            </a:r>
            <a:endParaRPr lang="en-US" altLang="zh-CN" sz="2400" b="1" dirty="0" smtClean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single-molecule </a:t>
            </a:r>
            <a:r>
              <a:rPr lang="en-US" altLang="zh-CN" sz="2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vibrational </a:t>
            </a:r>
            <a:r>
              <a:rPr lang="en-US" altLang="zh-CN" sz="24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spectroscopy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Recent Advances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830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Recent Advances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9842" y="1105026"/>
            <a:ext cx="84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研究</a:t>
            </a:r>
            <a:r>
              <a:rPr lang="zh-CN" altLang="en-US" sz="3200" b="1" dirty="0" smtClean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对象    </a:t>
            </a:r>
            <a:r>
              <a:rPr lang="zh-CN" altLang="en-US" sz="2400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吸附</a:t>
            </a:r>
            <a:r>
              <a:rPr lang="zh-CN" altLang="en-US" sz="2400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在以金为衬底的双层</a:t>
            </a:r>
            <a:r>
              <a:rPr lang="en-US" altLang="zh-CN" sz="2400" b="1" dirty="0" err="1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NaCl</a:t>
            </a:r>
            <a:r>
              <a:rPr lang="en-US" altLang="zh-CN" sz="2400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(001)</a:t>
            </a:r>
            <a:r>
              <a:rPr lang="zh-CN" altLang="en-US" sz="2400" b="1" dirty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上的</a:t>
            </a:r>
            <a:r>
              <a:rPr lang="zh-CN" altLang="en-US" sz="2400" b="1" dirty="0" smtClean="0">
                <a:solidFill>
                  <a:srgbClr val="8497B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水</a:t>
            </a:r>
            <a:endParaRPr lang="zh-CN" altLang="en-US" sz="2400" b="1" dirty="0">
              <a:solidFill>
                <a:srgbClr val="8497B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08" y="1596808"/>
            <a:ext cx="4704081" cy="46185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9969" y="6415271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Jing Guo etc, Science 352.6283(2016)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3079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" y="899410"/>
              <a:ext cx="9143998" cy="583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28531" y="1735054"/>
            <a:ext cx="59298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36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实空间</a:t>
            </a:r>
            <a:r>
              <a:rPr lang="zh-CN" altLang="en-US" sz="36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成像</a:t>
            </a:r>
            <a:endParaRPr lang="en-US" altLang="zh-CN" sz="3600" b="1" dirty="0" smtClean="0">
              <a:solidFill>
                <a:srgbClr val="6E84A2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3600" b="1" dirty="0" smtClean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real-space imaging</a:t>
            </a:r>
          </a:p>
          <a:p>
            <a:pPr>
              <a:lnSpc>
                <a:spcPts val="3600"/>
              </a:lnSpc>
            </a:pP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原子</a:t>
            </a: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分子操控</a:t>
            </a: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atom/molecule manipulation </a:t>
            </a:r>
            <a:endParaRPr lang="zh-CN" altLang="en-US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endParaRPr lang="en-US" altLang="zh-CN" sz="2400" b="1" dirty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单分子振动</a:t>
            </a:r>
            <a:r>
              <a:rPr lang="zh-CN" altLang="en-US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谱</a:t>
            </a:r>
            <a:endParaRPr lang="en-US" altLang="zh-CN" sz="2400" b="1" dirty="0" smtClean="0">
              <a:solidFill>
                <a:srgbClr val="ADB9C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ts val="3600"/>
              </a:lnSpc>
            </a:pPr>
            <a:r>
              <a:rPr lang="en-US" altLang="zh-CN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single-molecule </a:t>
            </a:r>
            <a:r>
              <a:rPr lang="en-US" altLang="zh-CN" sz="2400" b="1" dirty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vibrational </a:t>
            </a:r>
            <a:r>
              <a:rPr lang="en-US" altLang="zh-CN" sz="2400" b="1" dirty="0" smtClean="0">
                <a:solidFill>
                  <a:srgbClr val="ADB9C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spectroscopy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Recent Advances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692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842" y="1110710"/>
            <a:ext cx="720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STM</a:t>
            </a:r>
            <a:r>
              <a:rPr lang="zh-CN" altLang="en-US" sz="2400" b="1" dirty="0" smtClean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观测下   </a:t>
            </a:r>
            <a:r>
              <a:rPr lang="zh-CN" altLang="zh-CN" sz="2400" b="1" dirty="0" smtClean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水在以</a:t>
            </a:r>
            <a:r>
              <a:rPr lang="en-US" altLang="zh-CN" sz="2400" b="1" dirty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Au</a:t>
            </a:r>
            <a:r>
              <a:rPr lang="zh-CN" altLang="zh-CN" sz="2400" b="1" dirty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为衬底的</a:t>
            </a:r>
            <a:r>
              <a:rPr lang="en-US" altLang="zh-CN" sz="2400" b="1" dirty="0" err="1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NaCl</a:t>
            </a:r>
            <a:r>
              <a:rPr lang="zh-CN" altLang="zh-CN" sz="2400" b="1" dirty="0">
                <a:solidFill>
                  <a:srgbClr val="333F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薄膜成核现象</a:t>
            </a:r>
            <a:endParaRPr lang="zh-CN" altLang="en-US" sz="2400" b="1" dirty="0">
              <a:solidFill>
                <a:srgbClr val="333F5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薄膜上的双层冰的结构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28173" y="1980902"/>
            <a:ext cx="3943827" cy="3254435"/>
            <a:chOff x="1996262" y="1572375"/>
            <a:chExt cx="5151475" cy="4250981"/>
          </a:xfrm>
        </p:grpSpPr>
        <p:pic>
          <p:nvPicPr>
            <p:cNvPr id="8" name="图片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96262" y="1572375"/>
              <a:ext cx="5151475" cy="397131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373579" y="5484802"/>
              <a:ext cx="23968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err="1">
                  <a:solidFill>
                    <a:srgbClr val="6E84A2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NaCl</a:t>
              </a:r>
              <a:r>
                <a:rPr lang="zh-CN" altLang="zh-CN" sz="1400" b="1" dirty="0">
                  <a:solidFill>
                    <a:srgbClr val="6E84A2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在</a:t>
              </a:r>
              <a:r>
                <a:rPr lang="en-US" altLang="zh-CN" sz="1400" b="1" dirty="0">
                  <a:solidFill>
                    <a:srgbClr val="6E84A2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Au</a:t>
              </a:r>
              <a:r>
                <a:rPr lang="zh-CN" altLang="zh-CN" sz="1400" b="1" dirty="0">
                  <a:solidFill>
                    <a:srgbClr val="6E84A2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表面</a:t>
              </a:r>
              <a:endParaRPr lang="zh-CN" altLang="en-US" sz="1400" b="1" dirty="0">
                <a:solidFill>
                  <a:srgbClr val="6E84A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80055" y="1990221"/>
            <a:ext cx="3766891" cy="3245116"/>
            <a:chOff x="7009795" y="1575851"/>
            <a:chExt cx="4655733" cy="4010839"/>
          </a:xfrm>
        </p:grpSpPr>
        <p:pic>
          <p:nvPicPr>
            <p:cNvPr id="16" name="图片 1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009795" y="1575851"/>
              <a:ext cx="4655733" cy="369615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209869" y="5268088"/>
              <a:ext cx="2255584" cy="318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6E84A2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四种不同的水团簇</a:t>
              </a:r>
            </a:p>
          </p:txBody>
        </p: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9969" y="6399505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Ji Chen etc, </a:t>
            </a:r>
            <a:r>
              <a:rPr lang="fr-FR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Nat.Commun. 5:4056(2014)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3924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890301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薄膜上的双层冰的结构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0817" y="1049466"/>
            <a:ext cx="4304712" cy="39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zh-CN" sz="2000" b="1" dirty="0">
                <a:solidFill>
                  <a:srgbClr val="155C83"/>
                </a:solidFill>
              </a:rPr>
              <a:t>四种不同的水团簇的具体</a:t>
            </a:r>
            <a:r>
              <a:rPr lang="zh-CN" altLang="zh-CN" sz="2000" b="1" dirty="0" smtClean="0">
                <a:solidFill>
                  <a:srgbClr val="155C83"/>
                </a:solidFill>
              </a:rPr>
              <a:t>结构</a:t>
            </a:r>
            <a:endParaRPr lang="zh-CN" altLang="zh-CN" sz="2000" b="1" dirty="0">
              <a:solidFill>
                <a:srgbClr val="155C83"/>
              </a:solidFill>
            </a:endParaRP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6990" y="1254459"/>
            <a:ext cx="8479300" cy="5251844"/>
            <a:chOff x="316990" y="1254459"/>
            <a:chExt cx="8479300" cy="525184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6771" y="1254459"/>
              <a:ext cx="1828800" cy="190500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316990" y="1463866"/>
              <a:ext cx="8479300" cy="5042437"/>
              <a:chOff x="618747" y="1524912"/>
              <a:chExt cx="7796850" cy="496224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18747" y="1524912"/>
                <a:ext cx="1981859" cy="4722555"/>
                <a:chOff x="700554" y="1637408"/>
                <a:chExt cx="1858620" cy="4428890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72334"/>
                <a:stretch/>
              </p:blipFill>
              <p:spPr>
                <a:xfrm>
                  <a:off x="833742" y="1637408"/>
                  <a:ext cx="1592244" cy="1459618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3884" r="33822"/>
                <a:stretch/>
              </p:blipFill>
              <p:spPr>
                <a:xfrm>
                  <a:off x="700554" y="3107412"/>
                  <a:ext cx="1858620" cy="1459619"/>
                </a:xfrm>
                <a:prstGeom prst="rect">
                  <a:avLst/>
                </a:prstGeom>
              </p:spPr>
            </p:pic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9262"/>
                <a:stretch/>
              </p:blipFill>
              <p:spPr>
                <a:xfrm>
                  <a:off x="745335" y="4606680"/>
                  <a:ext cx="1769058" cy="1459618"/>
                </a:xfrm>
                <a:prstGeom prst="rect">
                  <a:avLst/>
                </a:prstGeom>
              </p:spPr>
            </p:pic>
          </p:grpSp>
          <p:grpSp>
            <p:nvGrpSpPr>
              <p:cNvPr id="22" name="组合 21"/>
              <p:cNvGrpSpPr/>
              <p:nvPr/>
            </p:nvGrpSpPr>
            <p:grpSpPr>
              <a:xfrm>
                <a:off x="2769750" y="1717248"/>
                <a:ext cx="5645847" cy="4769908"/>
                <a:chOff x="327732" y="1689508"/>
                <a:chExt cx="5645847" cy="4769908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327732" y="1689508"/>
                  <a:ext cx="1870364" cy="4629993"/>
                  <a:chOff x="716746" y="1675654"/>
                  <a:chExt cx="1870364" cy="4629993"/>
                </a:xfrm>
              </p:grpSpPr>
              <p:pic>
                <p:nvPicPr>
                  <p:cNvPr id="32" name="图片 31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r="72157"/>
                  <a:stretch/>
                </p:blipFill>
                <p:spPr>
                  <a:xfrm>
                    <a:off x="773934" y="1675654"/>
                    <a:ext cx="1755987" cy="1416221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34276" r="34001"/>
                  <a:stretch/>
                </p:blipFill>
                <p:spPr>
                  <a:xfrm>
                    <a:off x="716746" y="3267443"/>
                    <a:ext cx="1870364" cy="1323975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69200"/>
                  <a:stretch/>
                </p:blipFill>
                <p:spPr>
                  <a:xfrm>
                    <a:off x="716746" y="4942012"/>
                    <a:ext cx="1870364" cy="136363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组合 23"/>
                <p:cNvGrpSpPr/>
                <p:nvPr/>
              </p:nvGrpSpPr>
              <p:grpSpPr>
                <a:xfrm>
                  <a:off x="2271205" y="1737577"/>
                  <a:ext cx="1919407" cy="4611434"/>
                  <a:chOff x="2614491" y="1796483"/>
                  <a:chExt cx="1919407" cy="4611434"/>
                </a:xfrm>
              </p:grpSpPr>
              <p:pic>
                <p:nvPicPr>
                  <p:cNvPr id="29" name="图片 28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r="69359"/>
                  <a:stretch/>
                </p:blipFill>
                <p:spPr>
                  <a:xfrm>
                    <a:off x="2637357" y="1796483"/>
                    <a:ext cx="1896541" cy="1317979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35388" r="33640"/>
                  <a:stretch/>
                </p:blipFill>
                <p:spPr>
                  <a:xfrm>
                    <a:off x="2663535" y="3365366"/>
                    <a:ext cx="1870363" cy="1285875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/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69572"/>
                  <a:stretch/>
                </p:blipFill>
                <p:spPr>
                  <a:xfrm>
                    <a:off x="2614491" y="5064732"/>
                    <a:ext cx="1919407" cy="13431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4235475" y="1722575"/>
                  <a:ext cx="1738104" cy="4736841"/>
                  <a:chOff x="9433245" y="1017326"/>
                  <a:chExt cx="1979801" cy="6167156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r="69264"/>
                  <a:stretch/>
                </p:blipFill>
                <p:spPr>
                  <a:xfrm>
                    <a:off x="9556605" y="1017326"/>
                    <a:ext cx="1719610" cy="1755014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35473" r="33259"/>
                  <a:stretch/>
                </p:blipFill>
                <p:spPr>
                  <a:xfrm>
                    <a:off x="9563346" y="3079474"/>
                    <a:ext cx="1719600" cy="1725172"/>
                  </a:xfrm>
                  <a:prstGeom prst="rect">
                    <a:avLst/>
                  </a:prstGeom>
                </p:spPr>
              </p:pic>
              <p:pic>
                <p:nvPicPr>
                  <p:cNvPr id="28" name="图片 27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69374"/>
                  <a:stretch/>
                </p:blipFill>
                <p:spPr>
                  <a:xfrm>
                    <a:off x="9433245" y="5156597"/>
                    <a:ext cx="1979801" cy="2027885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5" name="文本框 34"/>
          <p:cNvSpPr txBox="1"/>
          <p:nvPr/>
        </p:nvSpPr>
        <p:spPr>
          <a:xfrm>
            <a:off x="159969" y="6415271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Ji Chen etc, </a:t>
            </a:r>
            <a:r>
              <a:rPr lang="fr-FR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Nat.Commun. 5:4056(2014)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7510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l="1096" r="-82" b="2196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" y="899410"/>
            <a:ext cx="9143998" cy="583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9842" y="211300"/>
            <a:ext cx="43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lang="zh-CN" altLang="en-US" sz="24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薄膜上的双层冰的结构</a:t>
            </a:r>
          </a:p>
        </p:txBody>
      </p:sp>
      <p:pic>
        <p:nvPicPr>
          <p:cNvPr id="20" name="图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840497"/>
            <a:ext cx="9090877" cy="36337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4629" y="1154984"/>
            <a:ext cx="794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solidFill>
                  <a:srgbClr val="6E84A2"/>
                </a:solidFill>
                <a:latin typeface="+mn-ea"/>
              </a:rPr>
              <a:t>其他水团簇也可以看成是水的</a:t>
            </a:r>
            <a:r>
              <a:rPr lang="en-US" altLang="zh-CN" sz="2000" b="1" dirty="0" smtClean="0">
                <a:solidFill>
                  <a:srgbClr val="6E84A2"/>
                </a:solidFill>
                <a:latin typeface="+mn-ea"/>
              </a:rPr>
              <a:t>4</a:t>
            </a:r>
            <a:r>
              <a:rPr lang="zh-CN" altLang="zh-CN" sz="2000" b="1" dirty="0" smtClean="0">
                <a:solidFill>
                  <a:srgbClr val="6E84A2"/>
                </a:solidFill>
                <a:latin typeface="+mn-ea"/>
              </a:rPr>
              <a:t>聚体，通过“成桥”的机制形成的</a:t>
            </a:r>
            <a:endParaRPr lang="zh-CN" altLang="en-US" sz="2000" b="1" dirty="0">
              <a:solidFill>
                <a:srgbClr val="6E84A2"/>
              </a:solidFill>
              <a:latin typeface="+mn-ea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9969" y="6415271"/>
            <a:ext cx="41372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35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Ji Chen etc, </a:t>
            </a:r>
            <a:r>
              <a:rPr lang="fr-FR" altLang="zh-CN" sz="135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Nat.Commun. 5:4056(2014)</a:t>
            </a:r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884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ppt模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4358"/>
    </a:dk2>
    <a:lt2>
      <a:srgbClr val="E2DFCC"/>
    </a:lt2>
    <a:accent1>
      <a:srgbClr val="006382"/>
    </a:accent1>
    <a:accent2>
      <a:srgbClr val="1F8A70"/>
    </a:accent2>
    <a:accent3>
      <a:srgbClr val="BEDB39"/>
    </a:accent3>
    <a:accent4>
      <a:srgbClr val="FFE11A"/>
    </a:accent4>
    <a:accent5>
      <a:srgbClr val="FD7400"/>
    </a:accent5>
    <a:accent6>
      <a:srgbClr val="977B2D"/>
    </a:accent6>
    <a:hlink>
      <a:srgbClr val="006382"/>
    </a:hlink>
    <a:folHlink>
      <a:srgbClr val="1F8A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961</Words>
  <Application>Microsoft Office PowerPoint</Application>
  <PresentationFormat>全屏显示(4:3)</PresentationFormat>
  <Paragraphs>149</Paragraphs>
  <Slides>23</Slides>
  <Notes>9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宋体</vt:lpstr>
      <vt:lpstr>微软雅黑</vt:lpstr>
      <vt:lpstr>幼圆</vt:lpstr>
      <vt:lpstr>Arial</vt:lpstr>
      <vt:lpstr>Bodoni MT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成都京东世纪贸易有限公司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简约ppt模板</dc:title>
  <dc:creator>王辛</dc:creator>
  <cp:lastModifiedBy>Windows User</cp:lastModifiedBy>
  <cp:revision>73</cp:revision>
  <dcterms:created xsi:type="dcterms:W3CDTF">2014-11-18T06:19:37Z</dcterms:created>
  <dcterms:modified xsi:type="dcterms:W3CDTF">2017-11-28T08:04:53Z</dcterms:modified>
</cp:coreProperties>
</file>